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8" r:id="rId3"/>
    <p:sldId id="298" r:id="rId4"/>
    <p:sldId id="300" r:id="rId5"/>
    <p:sldId id="299" r:id="rId6"/>
    <p:sldId id="259" r:id="rId7"/>
    <p:sldId id="301" r:id="rId8"/>
    <p:sldId id="302" r:id="rId9"/>
    <p:sldId id="303" r:id="rId10"/>
    <p:sldId id="297" r:id="rId11"/>
    <p:sldId id="285" r:id="rId12"/>
    <p:sldId id="260" r:id="rId13"/>
    <p:sldId id="261" r:id="rId14"/>
    <p:sldId id="268" r:id="rId15"/>
    <p:sldId id="269" r:id="rId16"/>
    <p:sldId id="270" r:id="rId17"/>
    <p:sldId id="305" r:id="rId18"/>
    <p:sldId id="272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271" r:id="rId30"/>
    <p:sldId id="274" r:id="rId31"/>
    <p:sldId id="278" r:id="rId32"/>
    <p:sldId id="264" r:id="rId33"/>
    <p:sldId id="279" r:id="rId34"/>
    <p:sldId id="263" r:id="rId35"/>
    <p:sldId id="281" r:id="rId36"/>
    <p:sldId id="280" r:id="rId37"/>
    <p:sldId id="265" r:id="rId38"/>
    <p:sldId id="267" r:id="rId39"/>
    <p:sldId id="289" r:id="rId40"/>
    <p:sldId id="266" r:id="rId41"/>
    <p:sldId id="282" r:id="rId42"/>
    <p:sldId id="284" r:id="rId43"/>
    <p:sldId id="288" r:id="rId44"/>
    <p:sldId id="316" r:id="rId45"/>
    <p:sldId id="317" r:id="rId46"/>
    <p:sldId id="286" r:id="rId47"/>
    <p:sldId id="287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320" r:id="rId56"/>
    <p:sldId id="31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84" autoAdjust="0"/>
    <p:restoredTop sz="94660"/>
  </p:normalViewPr>
  <p:slideViewPr>
    <p:cSldViewPr>
      <p:cViewPr varScale="1">
        <p:scale>
          <a:sx n="69" d="100"/>
          <a:sy n="69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D3CE2-C7CF-4EF6-B8BD-635FD31EB0EB}" type="datetimeFigureOut">
              <a:rPr lang="en-US" smtClean="0"/>
              <a:pPr/>
              <a:t>11/11/2012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68F9A-F318-4A2C-AE23-5A01CC87AAF1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7" name="Picture 6" descr="html-css.jpg"/>
          <p:cNvPicPr>
            <a:picLocks noChangeAspect="1"/>
          </p:cNvPicPr>
          <p:nvPr/>
        </p:nvPicPr>
        <p:blipFill>
          <a:blip r:embed="rId2"/>
          <a:srcRect l="12561" r="58576"/>
          <a:stretch>
            <a:fillRect/>
          </a:stretch>
        </p:blipFill>
        <p:spPr>
          <a:xfrm>
            <a:off x="1371600" y="990600"/>
            <a:ext cx="3130456" cy="4648200"/>
          </a:xfrm>
          <a:prstGeom prst="rect">
            <a:avLst/>
          </a:prstGeom>
        </p:spPr>
      </p:pic>
      <p:pic>
        <p:nvPicPr>
          <p:cNvPr id="8" name="Picture 7" descr="html-css.jpg"/>
          <p:cNvPicPr>
            <a:picLocks noChangeAspect="1"/>
          </p:cNvPicPr>
          <p:nvPr/>
        </p:nvPicPr>
        <p:blipFill>
          <a:blip r:embed="rId2"/>
          <a:srcRect l="59005" r="12993"/>
          <a:stretch>
            <a:fillRect/>
          </a:stretch>
        </p:blipFill>
        <p:spPr>
          <a:xfrm>
            <a:off x="4876800" y="933450"/>
            <a:ext cx="3124200" cy="478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ldhtm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6" name="Picture 5" descr="html-css.jpg"/>
          <p:cNvPicPr>
            <a:picLocks noChangeAspect="1"/>
          </p:cNvPicPr>
          <p:nvPr/>
        </p:nvPicPr>
        <p:blipFill>
          <a:blip r:embed="rId2"/>
          <a:srcRect l="6001" r="53328"/>
          <a:stretch>
            <a:fillRect/>
          </a:stretch>
        </p:blipFill>
        <p:spPr>
          <a:xfrm>
            <a:off x="2209800" y="965256"/>
            <a:ext cx="4724400" cy="4978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xhtml-docty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4670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latin typeface="Myriad Pro" pitchFamily="34" charset="0"/>
              </a:rPr>
              <a:t>XHTML 1.0 </a:t>
            </a:r>
            <a:r>
              <a:rPr lang="en-PH" sz="4000" b="1" dirty="0" err="1" smtClean="0">
                <a:latin typeface="Myriad Pro" pitchFamily="34" charset="0"/>
              </a:rPr>
              <a:t>Doctype</a:t>
            </a:r>
            <a:endParaRPr lang="en-PH" sz="4000" b="1" dirty="0">
              <a:latin typeface="Myriad Pro" pitchFamily="34" charset="0"/>
            </a:endParaRPr>
          </a:p>
        </p:txBody>
      </p:sp>
      <p:pic>
        <p:nvPicPr>
          <p:cNvPr id="15" name="Picture 14" descr="bg-alp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122" y="533400"/>
            <a:ext cx="3833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latin typeface="Myriad Pro" pitchFamily="34" charset="0"/>
              </a:rPr>
              <a:t>HTML5 </a:t>
            </a:r>
            <a:r>
              <a:rPr lang="en-PH" sz="4000" b="1" dirty="0" err="1" smtClean="0">
                <a:latin typeface="Myriad Pro" pitchFamily="34" charset="0"/>
              </a:rPr>
              <a:t>Doctype</a:t>
            </a:r>
            <a:endParaRPr lang="en-PH" sz="4000" b="1" dirty="0">
              <a:latin typeface="Myriad Pro" pitchFamily="34" charset="0"/>
            </a:endParaRPr>
          </a:p>
        </p:txBody>
      </p:sp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2" name="Picture 11" descr="html5-doctyp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ip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596156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latin typeface="Myriad Pro" pitchFamily="34" charset="0"/>
              </a:rPr>
              <a:t>Simpler attributes</a:t>
            </a:r>
          </a:p>
          <a:p>
            <a:endParaRPr lang="en-PH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  <a:p>
            <a:endParaRPr lang="en-PH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  <a:p>
            <a:endParaRPr lang="en-PH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  <a:p>
            <a:r>
              <a:rPr lang="en-PH" sz="4000" dirty="0" smtClean="0">
                <a:latin typeface="Myriad Pro" pitchFamily="34" charset="0"/>
              </a:rPr>
              <a:t>No need for type attributes</a:t>
            </a:r>
            <a:endParaRPr lang="en-PH" sz="40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362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800" b="1" dirty="0" smtClean="0">
                <a:latin typeface="Myriad Pro" pitchFamily="34" charset="0"/>
              </a:rPr>
              <a:t>HTML5 focuses on</a:t>
            </a:r>
          </a:p>
          <a:p>
            <a:pPr algn="ctr"/>
            <a:r>
              <a:rPr lang="en-PH" sz="4800" b="1" dirty="0" smtClean="0">
                <a:latin typeface="Myriad Pro" pitchFamily="34" charset="0"/>
              </a:rPr>
              <a:t>semantics and functionality.</a:t>
            </a:r>
            <a:endParaRPr lang="en-PH" sz="4800" b="1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-bas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 descr="bg-alp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-bas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 descr="bg-alp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Picture 7" descr="mas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 descr="HTML5_Logo_5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7620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603094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latin typeface="Myriad Pro" pitchFamily="34" charset="0"/>
              </a:rPr>
              <a:t>What everyone’s asking:</a:t>
            </a:r>
          </a:p>
          <a:p>
            <a:endParaRPr lang="en-PH" sz="4000" b="1" dirty="0" smtClean="0">
              <a:latin typeface="Myriad Pro" pitchFamily="34" charset="0"/>
            </a:endParaRPr>
          </a:p>
          <a:p>
            <a:pPr marL="742950" indent="-742950">
              <a:buAutoNum type="arabicPeriod"/>
            </a:pPr>
            <a:r>
              <a:rPr lang="en-PH" sz="4000" dirty="0" smtClean="0">
                <a:latin typeface="Myriad Pro" pitchFamily="34" charset="0"/>
              </a:rPr>
              <a:t>Does it matter if I use it?</a:t>
            </a:r>
          </a:p>
          <a:p>
            <a:pPr marL="742950" indent="-742950">
              <a:buAutoNum type="arabicPeriod"/>
            </a:pPr>
            <a:r>
              <a:rPr lang="en-PH" sz="4000" dirty="0" smtClean="0">
                <a:latin typeface="Myriad Pro" pitchFamily="34" charset="0"/>
              </a:rPr>
              <a:t>What tags can I use?</a:t>
            </a:r>
          </a:p>
          <a:p>
            <a:pPr marL="742950" indent="-742950">
              <a:buAutoNum type="arabicPeriod"/>
            </a:pPr>
            <a:r>
              <a:rPr lang="en-PH" sz="4000" i="1" dirty="0" smtClean="0">
                <a:latin typeface="Myriad Pro" pitchFamily="34" charset="0"/>
              </a:rPr>
              <a:t>When</a:t>
            </a:r>
            <a:r>
              <a:rPr lang="en-PH" sz="4000" dirty="0" smtClean="0">
                <a:latin typeface="Myriad Pro" pitchFamily="34" charset="0"/>
              </a:rPr>
              <a:t> do I use it?</a:t>
            </a:r>
            <a:endParaRPr lang="en-PH" sz="4000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g-his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 descr="bg-alp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PH" sz="3600" b="1" dirty="0" smtClean="0">
                <a:latin typeface="Myriad Pro" pitchFamily="34" charset="0"/>
              </a:rPr>
              <a:t>J. M. </a:t>
            </a:r>
            <a:r>
              <a:rPr lang="en-PH" sz="3600" b="1" dirty="0" err="1" smtClean="0">
                <a:latin typeface="Myriad Pro" pitchFamily="34" charset="0"/>
              </a:rPr>
              <a:t>Imbong</a:t>
            </a:r>
            <a:r>
              <a:rPr lang="en-PH" sz="3600" b="1" dirty="0" smtClean="0">
                <a:latin typeface="Myriad Pro" pitchFamily="34" charset="0"/>
              </a:rPr>
              <a:t/>
            </a:r>
            <a:br>
              <a:rPr lang="en-PH" sz="3600" b="1" dirty="0" smtClean="0">
                <a:latin typeface="Myriad Pro" pitchFamily="34" charset="0"/>
              </a:rPr>
            </a:br>
            <a:r>
              <a:rPr lang="en-PH" sz="3600" dirty="0" smtClean="0">
                <a:latin typeface="Myriad Pro" pitchFamily="34" charset="0"/>
              </a:rPr>
              <a:t>Adobe® UGM</a:t>
            </a:r>
            <a:br>
              <a:rPr lang="en-PH" sz="3600" dirty="0" smtClean="0">
                <a:latin typeface="Myriad Pro" pitchFamily="34" charset="0"/>
              </a:rPr>
            </a:br>
            <a:r>
              <a:rPr lang="en-PH" sz="3600" dirty="0" smtClean="0">
                <a:latin typeface="Myriad Pro" pitchFamily="34" charset="0"/>
              </a:rPr>
              <a:t>Senior Developer, </a:t>
            </a:r>
            <a:r>
              <a:rPr lang="en-PH" sz="3600" dirty="0" err="1" smtClean="0">
                <a:latin typeface="Myriad Pro" pitchFamily="34" charset="0"/>
              </a:rPr>
              <a:t>Kihada</a:t>
            </a:r>
            <a:r>
              <a:rPr lang="en-PH" sz="3600" dirty="0" smtClean="0">
                <a:latin typeface="Myriad Pro" pitchFamily="34" charset="0"/>
              </a:rPr>
              <a:t> CA</a:t>
            </a:r>
            <a:br>
              <a:rPr lang="en-PH" sz="3600" dirty="0" smtClean="0">
                <a:latin typeface="Myriad Pro" pitchFamily="34" charset="0"/>
              </a:rPr>
            </a:br>
            <a:r>
              <a:rPr lang="en-P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Writer, Smashing Magazine</a:t>
            </a:r>
            <a:br>
              <a:rPr lang="en-P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</a:br>
            <a:r>
              <a:rPr lang="en-P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 </a:t>
            </a:r>
            <a:r>
              <a:rPr lang="en-PH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Plugin</a:t>
            </a:r>
            <a:r>
              <a:rPr lang="en-P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 Developer: </a:t>
            </a:r>
            <a:r>
              <a:rPr lang="en-PH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Wordpress</a:t>
            </a:r>
            <a:r>
              <a:rPr lang="en-P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, </a:t>
            </a:r>
            <a:r>
              <a:rPr lang="en-PH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Jquery</a:t>
            </a:r>
            <a:r>
              <a:rPr lang="en-PH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 </a:t>
            </a:r>
            <a:r>
              <a:rPr lang="en-PH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/>
            </a:r>
            <a:br>
              <a:rPr lang="en-PH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en-PH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/>
            </a:r>
            <a:br>
              <a:rPr lang="en-PH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en-PH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Find me:</a:t>
            </a:r>
            <a:br>
              <a:rPr lang="en-PH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en-PH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@</a:t>
            </a:r>
            <a:r>
              <a:rPr lang="en-PH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johnimbong.com</a:t>
            </a:r>
            <a:r>
              <a:rPr lang="en-PH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/>
            </a:r>
            <a:br>
              <a:rPr lang="en-PH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en-PH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john@johnimbong.com</a:t>
            </a:r>
            <a:endParaRPr lang="en-PH" sz="3600" i="1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6" name="Picture 5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-templ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9" y="228600"/>
            <a:ext cx="9143999" cy="6858000"/>
          </a:xfrm>
          <a:prstGeom prst="rect">
            <a:avLst/>
          </a:prstGeom>
        </p:spPr>
      </p:pic>
      <p:pic>
        <p:nvPicPr>
          <p:cNvPr id="7" name="Picture 6" descr="bg-alpha.png"/>
          <p:cNvPicPr>
            <a:picLocks noChangeAspect="1"/>
          </p:cNvPicPr>
          <p:nvPr/>
        </p:nvPicPr>
        <p:blipFill>
          <a:blip r:embed="rId3"/>
          <a:srcRect b="18889"/>
          <a:stretch>
            <a:fillRect/>
          </a:stretch>
        </p:blipFill>
        <p:spPr>
          <a:xfrm>
            <a:off x="0" y="0"/>
            <a:ext cx="9143999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43000"/>
            <a:ext cx="4546194" cy="454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58937"/>
            <a:ext cx="914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3900" dirty="0" smtClean="0"/>
              <a:t>YES!</a:t>
            </a:r>
            <a:endParaRPr lang="en-PH" sz="23900" dirty="0"/>
          </a:p>
        </p:txBody>
      </p:sp>
      <p:pic>
        <p:nvPicPr>
          <p:cNvPr id="5" name="Picture 4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711778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latin typeface="Myriad Pro" pitchFamily="34" charset="0"/>
              </a:rPr>
              <a:t>10 Reasons why you should be</a:t>
            </a:r>
          </a:p>
          <a:p>
            <a:r>
              <a:rPr lang="en-PH" sz="4000" b="1" dirty="0" smtClean="0">
                <a:latin typeface="Myriad Pro" pitchFamily="34" charset="0"/>
              </a:rPr>
              <a:t>Using HTML5 right now.</a:t>
            </a:r>
          </a:p>
          <a:p>
            <a:endParaRPr lang="en-PH" sz="4000" b="1" dirty="0" smtClean="0">
              <a:latin typeface="Myriad Pro" pitchFamily="34" charset="0"/>
            </a:endParaRPr>
          </a:p>
          <a:p>
            <a:pPr marL="742950" indent="-742950"/>
            <a:r>
              <a:rPr lang="en-PH" sz="4000" dirty="0" smtClean="0">
                <a:latin typeface="Myriad Pro" pitchFamily="34" charset="0"/>
              </a:rPr>
              <a:t>10. Accessibility</a:t>
            </a:r>
          </a:p>
          <a:p>
            <a:pPr marL="742950" indent="-742950"/>
            <a:r>
              <a:rPr lang="en-PH" sz="4000" dirty="0" smtClean="0">
                <a:latin typeface="Myriad Pro" pitchFamily="34" charset="0"/>
              </a:rPr>
              <a:t>9.    Video and Audio support</a:t>
            </a:r>
          </a:p>
          <a:p>
            <a:pPr marL="742950" indent="-742950"/>
            <a:r>
              <a:rPr lang="en-PH" sz="4000" dirty="0" smtClean="0">
                <a:latin typeface="Myriad Pro" pitchFamily="34" charset="0"/>
              </a:rPr>
              <a:t>8.   </a:t>
            </a:r>
            <a:r>
              <a:rPr lang="en-PH" sz="4000" dirty="0" err="1" smtClean="0">
                <a:latin typeface="Myriad Pro" pitchFamily="34" charset="0"/>
              </a:rPr>
              <a:t>Doctype</a:t>
            </a:r>
            <a:endParaRPr lang="en-PH" sz="4000" dirty="0" smtClean="0">
              <a:latin typeface="Myriad Pro" pitchFamily="34" charset="0"/>
            </a:endParaRPr>
          </a:p>
          <a:p>
            <a:pPr marL="742950" indent="-742950"/>
            <a:r>
              <a:rPr lang="en-PH" sz="4000" dirty="0" smtClean="0">
                <a:latin typeface="Myriad Pro" pitchFamily="34" charset="0"/>
              </a:rPr>
              <a:t>7.   Cleaner code</a:t>
            </a:r>
          </a:p>
          <a:p>
            <a:pPr marL="742950" indent="-742950"/>
            <a:r>
              <a:rPr lang="en-PH" sz="4000" dirty="0" smtClean="0">
                <a:latin typeface="Myriad Pro" pitchFamily="34" charset="0"/>
              </a:rPr>
              <a:t>6.   Smarter storage</a:t>
            </a:r>
            <a:endParaRPr lang="en-PH" sz="4000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711778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latin typeface="Myriad Pro" pitchFamily="34" charset="0"/>
              </a:rPr>
              <a:t>10 Reasons why you should be</a:t>
            </a:r>
          </a:p>
          <a:p>
            <a:r>
              <a:rPr lang="en-PH" sz="4000" b="1" dirty="0" smtClean="0">
                <a:latin typeface="Myriad Pro" pitchFamily="34" charset="0"/>
              </a:rPr>
              <a:t>Using HTML5 right now.</a:t>
            </a:r>
          </a:p>
          <a:p>
            <a:endParaRPr lang="en-PH" sz="4000" b="1" dirty="0" smtClean="0">
              <a:latin typeface="Myriad Pro" pitchFamily="34" charset="0"/>
            </a:endParaRPr>
          </a:p>
          <a:p>
            <a:pPr marL="742950" indent="-742950">
              <a:buAutoNum type="arabicPeriod" startAt="5"/>
            </a:pPr>
            <a:r>
              <a:rPr lang="en-PH" sz="4000" dirty="0" smtClean="0">
                <a:latin typeface="Myriad Pro" pitchFamily="34" charset="0"/>
              </a:rPr>
              <a:t>Interactivity</a:t>
            </a:r>
          </a:p>
          <a:p>
            <a:pPr marL="742950" indent="-742950"/>
            <a:r>
              <a:rPr lang="en-PH" sz="4000" dirty="0" smtClean="0">
                <a:latin typeface="Myriad Pro" pitchFamily="34" charset="0"/>
              </a:rPr>
              <a:t>4.   Game development</a:t>
            </a:r>
          </a:p>
          <a:p>
            <a:pPr marL="742950" indent="-742950">
              <a:buAutoNum type="arabicPeriod" startAt="3"/>
            </a:pPr>
            <a:r>
              <a:rPr lang="en-PH" sz="4000" dirty="0" smtClean="0">
                <a:latin typeface="Myriad Pro" pitchFamily="34" charset="0"/>
              </a:rPr>
              <a:t>Legacy support</a:t>
            </a:r>
          </a:p>
          <a:p>
            <a:pPr marL="742950" indent="-742950"/>
            <a:r>
              <a:rPr lang="en-PH" sz="4000" dirty="0" smtClean="0">
                <a:latin typeface="Myriad Pro" pitchFamily="34" charset="0"/>
              </a:rPr>
              <a:t>2.   Mobile/</a:t>
            </a:r>
            <a:r>
              <a:rPr lang="en-PH" sz="4000" dirty="0" err="1" smtClean="0">
                <a:latin typeface="Myriad Pro" pitchFamily="34" charset="0"/>
              </a:rPr>
              <a:t>iPad</a:t>
            </a:r>
            <a:r>
              <a:rPr lang="en-PH" sz="4000" dirty="0" smtClean="0">
                <a:latin typeface="Myriad Pro" pitchFamily="34" charset="0"/>
              </a:rPr>
              <a:t> support</a:t>
            </a:r>
            <a:endParaRPr lang="en-PH" sz="4000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43000"/>
            <a:ext cx="4546194" cy="454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-bas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 descr="bg-alp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122" y="533400"/>
            <a:ext cx="427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latin typeface="Myriad Pro" pitchFamily="34" charset="0"/>
              </a:rPr>
              <a:t>Some HTML5 tags</a:t>
            </a:r>
            <a:endParaRPr lang="en-PH" sz="4000" dirty="0"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05000"/>
            <a:ext cx="304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&lt;header&gt;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PH" sz="4000" dirty="0" err="1" smtClean="0">
                <a:latin typeface="Consolas" pitchFamily="49" charset="0"/>
                <a:cs typeface="Consolas" pitchFamily="49" charset="0"/>
              </a:rPr>
              <a:t>hgroup</a:t>
            </a: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PH" sz="4000" dirty="0" err="1" smtClean="0">
                <a:latin typeface="Consolas" pitchFamily="49" charset="0"/>
                <a:cs typeface="Consolas" pitchFamily="49" charset="0"/>
              </a:rPr>
              <a:t>nav</a:t>
            </a: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&lt;footer&gt;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&lt;article&gt;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&lt;aside&gt;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&lt;section&gt;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190500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&lt;figure&gt;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&lt;audio&gt;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&lt;video&gt;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Form fields</a:t>
            </a:r>
          </a:p>
          <a:p>
            <a:r>
              <a:rPr lang="en-PH" sz="4000" dirty="0" smtClean="0">
                <a:latin typeface="Consolas" pitchFamily="49" charset="0"/>
                <a:cs typeface="Consolas" pitchFamily="49" charset="0"/>
              </a:rPr>
              <a:t>...etc</a:t>
            </a:r>
          </a:p>
          <a:p>
            <a:pPr>
              <a:buFont typeface="Arial" pitchFamily="34" charset="0"/>
              <a:buChar char="•"/>
            </a:pPr>
            <a:endParaRPr lang="en-PH" sz="4000" dirty="0" smtClean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3" name="Picture 12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yout-html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2" name="Picture 11" descr="bg-alp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7" name="Picture 6" descr="html-css.jpg"/>
          <p:cNvPicPr>
            <a:picLocks noChangeAspect="1"/>
          </p:cNvPicPr>
          <p:nvPr/>
        </p:nvPicPr>
        <p:blipFill>
          <a:blip r:embed="rId2"/>
          <a:srcRect l="12561" r="58576"/>
          <a:stretch>
            <a:fillRect/>
          </a:stretch>
        </p:blipFill>
        <p:spPr>
          <a:xfrm>
            <a:off x="1371600" y="990600"/>
            <a:ext cx="3130456" cy="4648200"/>
          </a:xfrm>
          <a:prstGeom prst="rect">
            <a:avLst/>
          </a:prstGeom>
        </p:spPr>
      </p:pic>
      <p:pic>
        <p:nvPicPr>
          <p:cNvPr id="8" name="Picture 7" descr="html-css.jpg"/>
          <p:cNvPicPr>
            <a:picLocks noChangeAspect="1"/>
          </p:cNvPicPr>
          <p:nvPr/>
        </p:nvPicPr>
        <p:blipFill>
          <a:blip r:embed="rId2"/>
          <a:srcRect l="59005" r="12993"/>
          <a:stretch>
            <a:fillRect/>
          </a:stretch>
        </p:blipFill>
        <p:spPr>
          <a:xfrm>
            <a:off x="4876800" y="933450"/>
            <a:ext cx="3124200" cy="478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533401"/>
            <a:ext cx="8305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6000" b="1" dirty="0" smtClean="0">
                <a:latin typeface="Myriad Pro" pitchFamily="34" charset="0"/>
              </a:rPr>
              <a:t>BUT WAIT!!!!</a:t>
            </a:r>
          </a:p>
          <a:p>
            <a:pPr algn="ctr"/>
            <a:endParaRPr lang="en-PH" sz="4400" b="1" dirty="0" smtClean="0">
              <a:latin typeface="Myriad Pro" pitchFamily="34" charset="0"/>
            </a:endParaRPr>
          </a:p>
          <a:p>
            <a:pPr algn="ctr"/>
            <a:r>
              <a:rPr lang="en-PH" sz="4400" dirty="0" smtClean="0">
                <a:latin typeface="Myriad Pro" pitchFamily="34" charset="0"/>
              </a:rPr>
              <a:t>What happens when</a:t>
            </a:r>
          </a:p>
          <a:p>
            <a:pPr algn="ctr"/>
            <a:r>
              <a:rPr lang="en-PH" sz="4400" dirty="0" smtClean="0">
                <a:latin typeface="Myriad Pro" pitchFamily="34" charset="0"/>
              </a:rPr>
              <a:t>People using</a:t>
            </a:r>
          </a:p>
          <a:p>
            <a:pPr algn="ctr"/>
            <a:endParaRPr lang="en-PH" sz="4400" dirty="0" smtClean="0">
              <a:latin typeface="Myriad Pro" pitchFamily="34" charset="0"/>
            </a:endParaRPr>
          </a:p>
          <a:p>
            <a:pPr algn="ctr"/>
            <a:endParaRPr lang="en-PH" sz="4400" dirty="0" smtClean="0">
              <a:latin typeface="Myriad Pro" pitchFamily="34" charset="0"/>
            </a:endParaRPr>
          </a:p>
          <a:p>
            <a:pPr algn="ctr"/>
            <a:endParaRPr lang="en-PH" sz="4400" dirty="0" smtClean="0">
              <a:latin typeface="Myriad Pro" pitchFamily="34" charset="0"/>
            </a:endParaRPr>
          </a:p>
          <a:p>
            <a:pPr algn="ctr"/>
            <a:r>
              <a:rPr lang="en-PH" sz="4400" dirty="0" smtClean="0">
                <a:latin typeface="Myriad Pro" pitchFamily="34" charset="0"/>
              </a:rPr>
              <a:t>view my webpage??</a:t>
            </a:r>
            <a:endParaRPr lang="en-PH" sz="4400" dirty="0">
              <a:latin typeface="Myriad Pro" pitchFamily="34" charset="0"/>
            </a:endParaRPr>
          </a:p>
        </p:txBody>
      </p:sp>
      <p:pic>
        <p:nvPicPr>
          <p:cNvPr id="4" name="Picture 3" descr="logo-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429000"/>
            <a:ext cx="2057400" cy="2057400"/>
          </a:xfrm>
          <a:prstGeom prst="rect">
            <a:avLst/>
          </a:prstGeom>
        </p:spPr>
      </p:pic>
      <p:pic>
        <p:nvPicPr>
          <p:cNvPr id="5" name="Picture 4" descr="bg-alp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" name="Picture 5" descr="ie-html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122" y="533400"/>
            <a:ext cx="55706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latin typeface="Myriad Pro" pitchFamily="34" charset="0"/>
              </a:rPr>
              <a:t>Use conditional HTML5</a:t>
            </a:r>
          </a:p>
          <a:p>
            <a:r>
              <a:rPr lang="en-PH" sz="4000" b="1" dirty="0" smtClean="0">
                <a:latin typeface="Myriad Pro" pitchFamily="34" charset="0"/>
              </a:rPr>
              <a:t>Compatibility methods</a:t>
            </a:r>
            <a:endParaRPr lang="en-PH" sz="4000" b="1" dirty="0"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286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  <p:pic>
        <p:nvPicPr>
          <p:cNvPr id="13" name="Picture 12" descr="sh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4114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dirty="0" smtClean="0"/>
              <a:t>Or use the more advanced:</a:t>
            </a:r>
          </a:p>
          <a:p>
            <a:r>
              <a:rPr lang="en-PH" sz="3600" dirty="0" smtClean="0"/>
              <a:t>http://modernizer.com</a:t>
            </a:r>
            <a:endParaRPr lang="en-PH" sz="3600" dirty="0"/>
          </a:p>
        </p:txBody>
      </p:sp>
      <p:pic>
        <p:nvPicPr>
          <p:cNvPr id="15" name="Picture 14" descr="bg-alp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6" name="Picture 15" descr="moderniz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257800"/>
            <a:ext cx="3124200" cy="100019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 descr="bo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439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&lt;header&gt; </a:t>
            </a:r>
            <a:r>
              <a:rPr lang="en-PH" sz="4000" b="1" dirty="0" smtClean="0">
                <a:latin typeface="Myriad Pro" pitchFamily="34" charset="0"/>
              </a:rPr>
              <a:t>element</a:t>
            </a:r>
            <a:endParaRPr lang="en-PH" sz="4000" b="1" dirty="0">
              <a:latin typeface="Myriad Pro" pitchFamily="34" charset="0"/>
            </a:endParaRPr>
          </a:p>
        </p:txBody>
      </p:sp>
      <p:pic>
        <p:nvPicPr>
          <p:cNvPr id="6" name="Picture 5" descr="hea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3620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&lt;</a:t>
            </a:r>
            <a:r>
              <a:rPr lang="en-PH" sz="4000" b="1" dirty="0" err="1" smtClean="0">
                <a:solidFill>
                  <a:srgbClr val="C00000"/>
                </a:solidFill>
                <a:latin typeface="Myriad Pro" pitchFamily="34" charset="0"/>
              </a:rPr>
              <a:t>nav</a:t>
            </a:r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&gt; </a:t>
            </a:r>
            <a:r>
              <a:rPr lang="en-PH" sz="4000" b="1" dirty="0" smtClean="0">
                <a:latin typeface="Myriad Pro" pitchFamily="34" charset="0"/>
              </a:rPr>
              <a:t>element</a:t>
            </a:r>
            <a:endParaRPr lang="en-PH" sz="4000" b="1" dirty="0">
              <a:latin typeface="Myriad Pro" pitchFamily="34" charset="0"/>
            </a:endParaRPr>
          </a:p>
        </p:txBody>
      </p:sp>
      <p:pic>
        <p:nvPicPr>
          <p:cNvPr id="5" name="Picture 4" descr="na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4197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&lt;footer&gt; </a:t>
            </a:r>
            <a:r>
              <a:rPr lang="en-PH" sz="4000" b="1" dirty="0" smtClean="0">
                <a:latin typeface="Myriad Pro" pitchFamily="34" charset="0"/>
              </a:rPr>
              <a:t>element</a:t>
            </a:r>
            <a:endParaRPr lang="en-PH" sz="4000" b="1" dirty="0">
              <a:latin typeface="Myriad Pro" pitchFamily="34" charset="0"/>
            </a:endParaRPr>
          </a:p>
        </p:txBody>
      </p:sp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4230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&lt;article&gt; </a:t>
            </a:r>
            <a:r>
              <a:rPr lang="en-PH" sz="4000" b="1" dirty="0" smtClean="0">
                <a:latin typeface="Myriad Pro" pitchFamily="34" charset="0"/>
              </a:rPr>
              <a:t>element</a:t>
            </a:r>
            <a:endParaRPr lang="en-PH" sz="4000" b="1" dirty="0">
              <a:latin typeface="Myriad Pro" pitchFamily="34" charset="0"/>
            </a:endParaRPr>
          </a:p>
        </p:txBody>
      </p:sp>
      <p:pic>
        <p:nvPicPr>
          <p:cNvPr id="10" name="Picture 9" descr="artic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3993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&lt;aside&gt; </a:t>
            </a:r>
            <a:r>
              <a:rPr lang="en-PH" sz="4000" b="1" dirty="0" smtClean="0">
                <a:latin typeface="Myriad Pro" pitchFamily="34" charset="0"/>
              </a:rPr>
              <a:t>element</a:t>
            </a:r>
            <a:endParaRPr lang="en-PH" sz="4000" b="1" dirty="0">
              <a:latin typeface="Myriad Pro" pitchFamily="34" charset="0"/>
            </a:endParaRPr>
          </a:p>
        </p:txBody>
      </p:sp>
      <p:pic>
        <p:nvPicPr>
          <p:cNvPr id="4" name="Picture 3" descr="as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yout-html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2" name="Picture 11" descr="bg-alp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035050"/>
            <a:ext cx="6375400" cy="478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4440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&lt;section&gt; </a:t>
            </a:r>
            <a:r>
              <a:rPr lang="en-PH" sz="4000" b="1" dirty="0" smtClean="0">
                <a:latin typeface="Myriad Pro" pitchFamily="34" charset="0"/>
              </a:rPr>
              <a:t>element</a:t>
            </a:r>
            <a:endParaRPr lang="en-PH" sz="4000" b="1" dirty="0">
              <a:latin typeface="Myriad Pro" pitchFamily="34" charset="0"/>
            </a:endParaRPr>
          </a:p>
        </p:txBody>
      </p:sp>
      <p:pic>
        <p:nvPicPr>
          <p:cNvPr id="4" name="Picture 3" descr="sec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4159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&lt;figure&gt; </a:t>
            </a:r>
            <a:r>
              <a:rPr lang="en-PH" sz="4000" b="1" dirty="0" smtClean="0">
                <a:latin typeface="Myriad Pro" pitchFamily="34" charset="0"/>
              </a:rPr>
              <a:t>element</a:t>
            </a:r>
            <a:endParaRPr lang="en-PH" sz="4000" b="1" dirty="0">
              <a:latin typeface="Myriad Pro" pitchFamily="34" charset="0"/>
            </a:endParaRPr>
          </a:p>
        </p:txBody>
      </p:sp>
      <p:pic>
        <p:nvPicPr>
          <p:cNvPr id="5" name="Picture 4" descr="fig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5133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&lt;</a:t>
            </a:r>
            <a:r>
              <a:rPr lang="en-PH" sz="4000" b="1" dirty="0" err="1" smtClean="0">
                <a:solidFill>
                  <a:srgbClr val="C00000"/>
                </a:solidFill>
                <a:latin typeface="Myriad Pro" pitchFamily="34" charset="0"/>
              </a:rPr>
              <a:t>figcaption</a:t>
            </a:r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&gt; </a:t>
            </a:r>
            <a:r>
              <a:rPr lang="en-PH" sz="4000" b="1" dirty="0" smtClean="0">
                <a:latin typeface="Myriad Pro" pitchFamily="34" charset="0"/>
              </a:rPr>
              <a:t>element</a:t>
            </a:r>
            <a:endParaRPr lang="en-PH" sz="4000" b="1" dirty="0">
              <a:latin typeface="Myriad Pro" pitchFamily="34" charset="0"/>
            </a:endParaRPr>
          </a:p>
        </p:txBody>
      </p:sp>
      <p:pic>
        <p:nvPicPr>
          <p:cNvPr id="6" name="Picture 5" descr="figcap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749410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latin typeface="Myriad Pro" pitchFamily="34" charset="0"/>
              </a:rPr>
              <a:t>Fun with HTML5 forms</a:t>
            </a:r>
          </a:p>
          <a:p>
            <a:endParaRPr lang="en-PH" sz="4000" b="1" dirty="0" smtClean="0">
              <a:latin typeface="Myriad Pro" pitchFamily="34" charset="0"/>
            </a:endParaRPr>
          </a:p>
          <a:p>
            <a:r>
              <a:rPr lang="en-PH" sz="4000" dirty="0" smtClean="0">
                <a:latin typeface="Myriad Pro" pitchFamily="34" charset="0"/>
              </a:rPr>
              <a:t>HTML5 comes packaged with new</a:t>
            </a:r>
          </a:p>
          <a:p>
            <a:r>
              <a:rPr lang="en-PH" sz="4000" dirty="0" smtClean="0">
                <a:latin typeface="Myriad Pro" pitchFamily="34" charset="0"/>
              </a:rPr>
              <a:t>form elements for more detailed</a:t>
            </a:r>
          </a:p>
          <a:p>
            <a:r>
              <a:rPr lang="en-PH" sz="4000" dirty="0" smtClean="0">
                <a:latin typeface="Myriad Pro" pitchFamily="34" charset="0"/>
              </a:rPr>
              <a:t>development and validation.</a:t>
            </a:r>
            <a:endParaRPr lang="en-PH" sz="40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4359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latin typeface="Myriad Pro" pitchFamily="34" charset="0"/>
              </a:rPr>
              <a:t>New HTML5 Fields</a:t>
            </a:r>
            <a:endParaRPr lang="en-PH" sz="4000" dirty="0"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905000"/>
            <a:ext cx="304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Tel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Search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err="1" smtClean="0">
                <a:latin typeface="Consolas" pitchFamily="49" charset="0"/>
                <a:cs typeface="Consolas" pitchFamily="49" charset="0"/>
              </a:rPr>
              <a:t>url</a:t>
            </a:r>
            <a:endParaRPr lang="en-PH" sz="40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Email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err="1" smtClean="0">
                <a:latin typeface="Consolas" pitchFamily="49" charset="0"/>
                <a:cs typeface="Consolas" pitchFamily="49" charset="0"/>
              </a:rPr>
              <a:t>Datetime</a:t>
            </a:r>
            <a:endParaRPr lang="en-PH" sz="40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Date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month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905000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Week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Time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err="1" smtClean="0">
                <a:latin typeface="Consolas" pitchFamily="49" charset="0"/>
                <a:cs typeface="Consolas" pitchFamily="49" charset="0"/>
              </a:rPr>
              <a:t>Datetime</a:t>
            </a: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-local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Number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Consolas" pitchFamily="49" charset="0"/>
                <a:cs typeface="Consolas" pitchFamily="49" charset="0"/>
              </a:rPr>
              <a:t>Range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err="1" smtClean="0">
                <a:latin typeface="Consolas" pitchFamily="49" charset="0"/>
                <a:cs typeface="Consolas" pitchFamily="49" charset="0"/>
              </a:rPr>
              <a:t>color</a:t>
            </a:r>
            <a:endParaRPr lang="en-PH" sz="4000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5339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latin typeface="Myriad Pro" pitchFamily="34" charset="0"/>
              </a:rPr>
              <a:t>New HTML5 Attributes</a:t>
            </a:r>
            <a:endParaRPr lang="en-PH" sz="4000" dirty="0"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9050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PH" sz="3600" dirty="0" smtClean="0">
                <a:latin typeface="Consolas" pitchFamily="49" charset="0"/>
                <a:cs typeface="Consolas" pitchFamily="49" charset="0"/>
              </a:rPr>
              <a:t>autofocus</a:t>
            </a:r>
          </a:p>
          <a:p>
            <a:pPr>
              <a:buFont typeface="Arial" pitchFamily="34" charset="0"/>
              <a:buChar char="•"/>
            </a:pPr>
            <a:r>
              <a:rPr lang="en-PH" sz="3600" dirty="0" smtClean="0">
                <a:latin typeface="Consolas" pitchFamily="49" charset="0"/>
                <a:cs typeface="Consolas" pitchFamily="49" charset="0"/>
              </a:rPr>
              <a:t>placeholder</a:t>
            </a:r>
          </a:p>
          <a:p>
            <a:pPr>
              <a:buFont typeface="Arial" pitchFamily="34" charset="0"/>
              <a:buChar char="•"/>
            </a:pPr>
            <a:r>
              <a:rPr lang="en-PH" sz="3600" dirty="0" smtClean="0">
                <a:latin typeface="Consolas" pitchFamily="49" charset="0"/>
                <a:cs typeface="Consolas" pitchFamily="49" charset="0"/>
              </a:rPr>
              <a:t>form</a:t>
            </a:r>
          </a:p>
          <a:p>
            <a:pPr>
              <a:buFont typeface="Arial" pitchFamily="34" charset="0"/>
              <a:buChar char="•"/>
            </a:pPr>
            <a:r>
              <a:rPr lang="en-PH" sz="3600" dirty="0" smtClean="0">
                <a:latin typeface="Consolas" pitchFamily="49" charset="0"/>
                <a:cs typeface="Consolas" pitchFamily="49" charset="0"/>
              </a:rPr>
              <a:t>required</a:t>
            </a:r>
          </a:p>
          <a:p>
            <a:pPr>
              <a:buFont typeface="Arial" pitchFamily="34" charset="0"/>
              <a:buChar char="•"/>
            </a:pPr>
            <a:r>
              <a:rPr lang="en-PH" sz="3600" dirty="0" err="1" smtClean="0">
                <a:latin typeface="Consolas" pitchFamily="49" charset="0"/>
                <a:cs typeface="Consolas" pitchFamily="49" charset="0"/>
              </a:rPr>
              <a:t>autocomplete</a:t>
            </a:r>
            <a:endParaRPr lang="en-PH" sz="36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PH" sz="3600" dirty="0" smtClean="0">
                <a:latin typeface="Consolas" pitchFamily="49" charset="0"/>
                <a:cs typeface="Consolas" pitchFamily="49" charset="0"/>
              </a:rPr>
              <a:t>Pattern</a:t>
            </a:r>
          </a:p>
          <a:p>
            <a:pPr>
              <a:buFont typeface="Arial" pitchFamily="34" charset="0"/>
              <a:buChar char="•"/>
            </a:pPr>
            <a:r>
              <a:rPr lang="en-PH" sz="3600" dirty="0" err="1" smtClean="0">
                <a:latin typeface="Consolas" pitchFamily="49" charset="0"/>
                <a:cs typeface="Consolas" pitchFamily="49" charset="0"/>
              </a:rPr>
              <a:t>dirname</a:t>
            </a:r>
            <a:endParaRPr lang="en-PH" sz="3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905000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PH" sz="3600" dirty="0" err="1" smtClean="0">
                <a:latin typeface="Consolas" pitchFamily="49" charset="0"/>
                <a:cs typeface="Consolas" pitchFamily="49" charset="0"/>
              </a:rPr>
              <a:t>dirname</a:t>
            </a:r>
            <a:endParaRPr lang="en-PH" sz="36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PH" sz="3600" dirty="0" err="1" smtClean="0">
                <a:latin typeface="Consolas" pitchFamily="49" charset="0"/>
                <a:cs typeface="Consolas" pitchFamily="49" charset="0"/>
              </a:rPr>
              <a:t>novalidate</a:t>
            </a:r>
            <a:endParaRPr lang="en-PH" sz="36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PH" sz="3600" dirty="0" err="1" smtClean="0">
                <a:latin typeface="Consolas" pitchFamily="49" charset="0"/>
                <a:cs typeface="Consolas" pitchFamily="49" charset="0"/>
              </a:rPr>
              <a:t>formaction</a:t>
            </a:r>
            <a:endParaRPr lang="en-PH" sz="36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PH" sz="3600" dirty="0" err="1" smtClean="0">
                <a:latin typeface="Consolas" pitchFamily="49" charset="0"/>
                <a:cs typeface="Consolas" pitchFamily="49" charset="0"/>
              </a:rPr>
              <a:t>formenctype</a:t>
            </a:r>
            <a:endParaRPr lang="en-PH" sz="36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PH" sz="3600" dirty="0" err="1" smtClean="0">
                <a:latin typeface="Consolas" pitchFamily="49" charset="0"/>
                <a:cs typeface="Consolas" pitchFamily="49" charset="0"/>
              </a:rPr>
              <a:t>formmethod</a:t>
            </a:r>
            <a:endParaRPr lang="en-PH" sz="36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PH" sz="3600" dirty="0" err="1" smtClean="0">
                <a:latin typeface="Consolas" pitchFamily="49" charset="0"/>
                <a:cs typeface="Consolas" pitchFamily="49" charset="0"/>
              </a:rPr>
              <a:t>formnovalidate</a:t>
            </a:r>
            <a:endParaRPr lang="en-PH" sz="36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PH" sz="3600" dirty="0" err="1" smtClean="0">
                <a:latin typeface="Consolas" pitchFamily="49" charset="0"/>
                <a:cs typeface="Consolas" pitchFamily="49" charset="0"/>
              </a:rPr>
              <a:t>formtarget</a:t>
            </a:r>
            <a:endParaRPr lang="en-PH" sz="3600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6" name="Picture 5" descr="html-css.jpg"/>
          <p:cNvPicPr>
            <a:picLocks noChangeAspect="1"/>
          </p:cNvPicPr>
          <p:nvPr/>
        </p:nvPicPr>
        <p:blipFill>
          <a:blip r:embed="rId2"/>
          <a:srcRect l="43979"/>
          <a:stretch>
            <a:fillRect/>
          </a:stretch>
        </p:blipFill>
        <p:spPr>
          <a:xfrm>
            <a:off x="1447800" y="914400"/>
            <a:ext cx="6250228" cy="478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635468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latin typeface="Myriad Pro" pitchFamily="34" charset="0"/>
              </a:rPr>
              <a:t>What bothers you the most</a:t>
            </a:r>
          </a:p>
          <a:p>
            <a:r>
              <a:rPr lang="en-PH" sz="4000" b="1" dirty="0" smtClean="0">
                <a:latin typeface="Myriad Pro" pitchFamily="34" charset="0"/>
              </a:rPr>
              <a:t>when coding CSS 2.1?</a:t>
            </a:r>
          </a:p>
          <a:p>
            <a:endParaRPr lang="en-PH" sz="4000" b="1" dirty="0" smtClean="0">
              <a:latin typeface="Myriad Pro" pitchFamily="34" charset="0"/>
            </a:endParaRPr>
          </a:p>
          <a:p>
            <a:pPr marL="742950" indent="-742950">
              <a:buAutoNum type="arabicPeriod"/>
            </a:pPr>
            <a:r>
              <a:rPr lang="en-PH" sz="4000" dirty="0" smtClean="0">
                <a:latin typeface="Myriad Pro" pitchFamily="34" charset="0"/>
              </a:rPr>
              <a:t>Decorative images</a:t>
            </a:r>
          </a:p>
          <a:p>
            <a:pPr marL="742950" indent="-742950">
              <a:buAutoNum type="arabicPeriod"/>
            </a:pPr>
            <a:r>
              <a:rPr lang="en-PH" sz="4000" dirty="0" err="1" smtClean="0">
                <a:latin typeface="Myriad Pro" pitchFamily="34" charset="0"/>
              </a:rPr>
              <a:t>Markup</a:t>
            </a:r>
            <a:r>
              <a:rPr lang="en-PH" sz="4000" dirty="0" smtClean="0">
                <a:latin typeface="Myriad Pro" pitchFamily="34" charset="0"/>
              </a:rPr>
              <a:t> clutter</a:t>
            </a:r>
          </a:p>
          <a:p>
            <a:pPr marL="742950" indent="-742950">
              <a:buAutoNum type="arabicPeriod"/>
            </a:pPr>
            <a:r>
              <a:rPr lang="en-PH" sz="4000" dirty="0" err="1" smtClean="0">
                <a:latin typeface="Myriad Pro" pitchFamily="34" charset="0"/>
              </a:rPr>
              <a:t>Javascript</a:t>
            </a:r>
            <a:r>
              <a:rPr lang="en-PH" sz="4000" dirty="0" smtClean="0">
                <a:latin typeface="Myriad Pro" pitchFamily="34" charset="0"/>
              </a:rPr>
              <a:t> for show</a:t>
            </a:r>
            <a:endParaRPr lang="en-PH" sz="40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654512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latin typeface="Myriad Pro" pitchFamily="34" charset="0"/>
              </a:rPr>
              <a:t>Most used CSS3 rules</a:t>
            </a:r>
          </a:p>
          <a:p>
            <a:endParaRPr lang="en-PH" sz="4000" b="1" dirty="0" smtClean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PH" sz="4000" dirty="0" err="1" smtClean="0">
                <a:latin typeface="Myriad Pro" pitchFamily="34" charset="0"/>
              </a:rPr>
              <a:t>rgba</a:t>
            </a:r>
            <a:r>
              <a:rPr lang="en-PH" sz="4000" dirty="0" smtClean="0">
                <a:latin typeface="Myriad Pro" pitchFamily="34" charset="0"/>
              </a:rPr>
              <a:t>(good) and </a:t>
            </a:r>
            <a:r>
              <a:rPr lang="en-PH" sz="4000" dirty="0" err="1" smtClean="0">
                <a:latin typeface="Myriad Pro" pitchFamily="34" charset="0"/>
              </a:rPr>
              <a:t>hsla</a:t>
            </a:r>
            <a:r>
              <a:rPr lang="en-PH" sz="4000" dirty="0" smtClean="0">
                <a:latin typeface="Myriad Pro" pitchFamily="34" charset="0"/>
              </a:rPr>
              <a:t> (better)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Myriad Pro" pitchFamily="34" charset="0"/>
              </a:rPr>
              <a:t>border-radius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Myriad Pro" pitchFamily="34" charset="0"/>
              </a:rPr>
              <a:t>background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Myriad Pro" pitchFamily="34" charset="0"/>
              </a:rPr>
              <a:t>box-shadow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Myriad Pro" pitchFamily="34" charset="0"/>
              </a:rPr>
              <a:t>text-shadow (no IE)</a:t>
            </a:r>
          </a:p>
          <a:p>
            <a:pPr>
              <a:buFont typeface="Arial" pitchFamily="34" charset="0"/>
              <a:buChar char="•"/>
            </a:pPr>
            <a:r>
              <a:rPr lang="en-PH" sz="4000" dirty="0" smtClean="0">
                <a:latin typeface="Myriad Pro" pitchFamily="34" charset="0"/>
              </a:rPr>
              <a:t>:nth-child, :nth-last-child, etc.</a:t>
            </a:r>
            <a:endParaRPr lang="en-PH" sz="40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4316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err="1" smtClean="0">
                <a:solidFill>
                  <a:srgbClr val="C00000"/>
                </a:solidFill>
                <a:latin typeface="Myriad Pro" pitchFamily="34" charset="0"/>
              </a:rPr>
              <a:t>hsla</a:t>
            </a:r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(), </a:t>
            </a:r>
            <a:r>
              <a:rPr lang="en-PH" sz="4000" b="1" dirty="0" err="1" smtClean="0">
                <a:solidFill>
                  <a:srgbClr val="C00000"/>
                </a:solidFill>
                <a:latin typeface="Myriad Pro" pitchFamily="34" charset="0"/>
              </a:rPr>
              <a:t>rgba</a:t>
            </a:r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() </a:t>
            </a:r>
            <a:r>
              <a:rPr lang="en-PH" sz="4000" b="1" dirty="0" smtClean="0">
                <a:latin typeface="Myriad Pro" pitchFamily="34" charset="0"/>
              </a:rPr>
              <a:t>CSS3</a:t>
            </a:r>
            <a:endParaRPr lang="en-PH" sz="4000" b="1" dirty="0">
              <a:latin typeface="Myriad Pro" pitchFamily="34" charset="0"/>
            </a:endParaRPr>
          </a:p>
        </p:txBody>
      </p:sp>
      <p:pic>
        <p:nvPicPr>
          <p:cNvPr id="5" name="Picture 4" descr="hs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2" name="Picture 11" descr="browsers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3276600"/>
            <a:ext cx="42164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5181599"/>
          </a:xfrm>
        </p:spPr>
        <p:txBody>
          <a:bodyPr>
            <a:normAutofit/>
          </a:bodyPr>
          <a:lstStyle/>
          <a:p>
            <a:r>
              <a:rPr lang="en-PH" b="1" dirty="0" smtClean="0"/>
              <a:t>The browser is a terminal.</a:t>
            </a:r>
            <a:br>
              <a:rPr lang="en-PH" b="1" dirty="0" smtClean="0"/>
            </a:br>
            <a:r>
              <a:rPr lang="en-PH" b="1" dirty="0" smtClean="0"/>
              <a:t>Terminals allow us to perceive and comprehend data.</a:t>
            </a:r>
            <a:r>
              <a:rPr lang="en-PH" dirty="0" smtClean="0"/>
              <a:t/>
            </a:r>
            <a:br>
              <a:rPr lang="en-PH" dirty="0" smtClean="0"/>
            </a:br>
            <a:r>
              <a:rPr lang="en-PH" dirty="0" smtClean="0"/>
              <a:t/>
            </a:r>
            <a:br>
              <a:rPr lang="en-PH" dirty="0" smtClean="0"/>
            </a:br>
            <a:r>
              <a:rPr lang="en-PH" dirty="0" smtClean="0"/>
              <a:t>Recently it also allows us to interact with it.</a:t>
            </a:r>
            <a:br>
              <a:rPr lang="en-PH" dirty="0" smtClean="0"/>
            </a:br>
            <a:endParaRPr lang="en-PH" dirty="0"/>
          </a:p>
        </p:txBody>
      </p:sp>
      <p:pic>
        <p:nvPicPr>
          <p:cNvPr id="6" name="Picture 5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4597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border-radius </a:t>
            </a:r>
            <a:r>
              <a:rPr lang="en-PH" sz="4000" b="1" dirty="0" smtClean="0">
                <a:latin typeface="Myriad Pro" pitchFamily="34" charset="0"/>
              </a:rPr>
              <a:t>CSS3</a:t>
            </a:r>
            <a:endParaRPr lang="en-PH" sz="4000" b="1" dirty="0">
              <a:latin typeface="Myriad Pro" pitchFamily="34" charset="0"/>
            </a:endParaRPr>
          </a:p>
        </p:txBody>
      </p:sp>
      <p:pic>
        <p:nvPicPr>
          <p:cNvPr id="7" name="Picture 6" descr="border-radi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2" name="Picture 11" descr="browsers-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5029200"/>
            <a:ext cx="42164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420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background </a:t>
            </a:r>
            <a:r>
              <a:rPr lang="en-PH" sz="4000" b="1" dirty="0" smtClean="0">
                <a:latin typeface="Myriad Pro" pitchFamily="34" charset="0"/>
              </a:rPr>
              <a:t>CSS3</a:t>
            </a:r>
            <a:endParaRPr lang="en-PH" sz="4000" b="1" dirty="0">
              <a:latin typeface="Myriad Pro" pitchFamily="34" charset="0"/>
            </a:endParaRPr>
          </a:p>
        </p:txBody>
      </p:sp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 descr="browsers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3581400"/>
            <a:ext cx="42164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4237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box-shadow </a:t>
            </a:r>
            <a:r>
              <a:rPr lang="en-PH" sz="4000" b="1" dirty="0" smtClean="0">
                <a:latin typeface="Myriad Pro" pitchFamily="34" charset="0"/>
              </a:rPr>
              <a:t>CSS3</a:t>
            </a:r>
            <a:endParaRPr lang="en-PH" sz="4000" b="1" dirty="0">
              <a:latin typeface="Myriad Pro" pitchFamily="34" charset="0"/>
            </a:endParaRPr>
          </a:p>
        </p:txBody>
      </p:sp>
      <p:pic>
        <p:nvPicPr>
          <p:cNvPr id="4" name="Picture 3" descr="box-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 descr="browsers-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3048000"/>
            <a:ext cx="42164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122" y="533400"/>
            <a:ext cx="4291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text-shadow </a:t>
            </a:r>
            <a:r>
              <a:rPr lang="en-PH" sz="4000" b="1" dirty="0" smtClean="0">
                <a:latin typeface="Myriad Pro" pitchFamily="34" charset="0"/>
              </a:rPr>
              <a:t>CSS3</a:t>
            </a:r>
            <a:endParaRPr lang="en-PH" sz="4000" b="1" dirty="0">
              <a:latin typeface="Myriad Pro" pitchFamily="34" charset="0"/>
            </a:endParaRPr>
          </a:p>
        </p:txBody>
      </p:sp>
      <p:pic>
        <p:nvPicPr>
          <p:cNvPr id="4" name="Picture 3" descr="text-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 descr="browsers-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2895600"/>
            <a:ext cx="42164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122" y="533400"/>
            <a:ext cx="364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solidFill>
                  <a:srgbClr val="C00000"/>
                </a:solidFill>
                <a:latin typeface="Myriad Pro" pitchFamily="34" charset="0"/>
              </a:rPr>
              <a:t>:nth-child </a:t>
            </a:r>
            <a:r>
              <a:rPr lang="en-PH" sz="4000" b="1" dirty="0" smtClean="0">
                <a:latin typeface="Myriad Pro" pitchFamily="34" charset="0"/>
              </a:rPr>
              <a:t>CSS3</a:t>
            </a:r>
            <a:endParaRPr lang="en-PH" sz="4000" b="1" dirty="0">
              <a:latin typeface="Myriad Pro" pitchFamily="34" charset="0"/>
            </a:endParaRPr>
          </a:p>
        </p:txBody>
      </p:sp>
      <p:pic>
        <p:nvPicPr>
          <p:cNvPr id="6" name="Picture 5" descr="nth-chi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 descr="bg-alp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4495800"/>
          </a:xfrm>
        </p:spPr>
        <p:txBody>
          <a:bodyPr>
            <a:normAutofit/>
          </a:bodyPr>
          <a:lstStyle/>
          <a:p>
            <a:r>
              <a:rPr lang="en-PH" b="1" dirty="0" smtClean="0"/>
              <a:t>IMPACT IT Short Courses:</a:t>
            </a:r>
            <a:r>
              <a:rPr lang="en-PH" dirty="0" smtClean="0"/>
              <a:t/>
            </a:r>
            <a:br>
              <a:rPr lang="en-PH" dirty="0" smtClean="0"/>
            </a:br>
            <a:r>
              <a:rPr lang="en-PH" dirty="0" err="1" smtClean="0"/>
              <a:t>Wordpress</a:t>
            </a:r>
            <a:r>
              <a:rPr lang="en-PH" dirty="0" smtClean="0"/>
              <a:t> Theme Development</a:t>
            </a:r>
            <a:br>
              <a:rPr lang="en-PH" dirty="0" smtClean="0"/>
            </a:br>
            <a:r>
              <a:rPr lang="en-PH" dirty="0" err="1" smtClean="0"/>
              <a:t>Wordpress</a:t>
            </a:r>
            <a:r>
              <a:rPr lang="en-PH" dirty="0" smtClean="0"/>
              <a:t> as CMS</a:t>
            </a:r>
            <a:br>
              <a:rPr lang="en-PH" dirty="0" smtClean="0"/>
            </a:br>
            <a:r>
              <a:rPr lang="en-PH" dirty="0" smtClean="0"/>
              <a:t/>
            </a:r>
            <a:br>
              <a:rPr lang="en-PH" dirty="0" smtClean="0"/>
            </a:br>
            <a:r>
              <a:rPr lang="en-PH" dirty="0" smtClean="0"/>
              <a:t>email me:</a:t>
            </a:r>
            <a:br>
              <a:rPr lang="en-PH" dirty="0" smtClean="0"/>
            </a:br>
            <a:r>
              <a:rPr lang="en-PH" b="1" dirty="0" smtClean="0"/>
              <a:t>john@johnimbong.com</a:t>
            </a:r>
            <a:endParaRPr lang="en-PH" b="1" dirty="0"/>
          </a:p>
        </p:txBody>
      </p:sp>
      <p:pic>
        <p:nvPicPr>
          <p:cNvPr id="5" name="Picture 4" descr="Wordpres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685800"/>
            <a:ext cx="4752975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-alp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172199"/>
          </a:xfrm>
        </p:spPr>
        <p:txBody>
          <a:bodyPr>
            <a:normAutofit/>
          </a:bodyPr>
          <a:lstStyle/>
          <a:p>
            <a:r>
              <a:rPr lang="en-PH" b="1" dirty="0" smtClean="0"/>
              <a:t>Thank You!</a:t>
            </a: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0mb_hard_dr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7403622" cy="10572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p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8600"/>
            <a:ext cx="59436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x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29" y="1524000"/>
            <a:ext cx="7672671" cy="3394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-firefo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906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323</Words>
  <Application>Microsoft Office PowerPoint</Application>
  <PresentationFormat>On-screen Show (4:3)</PresentationFormat>
  <Paragraphs>121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J. M. Imbong Adobe® UGM Senior Developer, Kihada CA Writer, Smashing Magazine  Plugin Developer: Wordpress, Jquery   Find me: @johnimbong.com john@johnimbong.com</vt:lpstr>
      <vt:lpstr>Slide 3</vt:lpstr>
      <vt:lpstr>Slide 4</vt:lpstr>
      <vt:lpstr>The browser is a terminal. Terminals allow us to perceive and comprehend data.  Recently it also allows us to interact with it.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IMPACT IT Short Courses: Wordpress Theme Development Wordpress as CMS  email me: john@johnimbong.com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HTML5 &amp; CSS3</dc:title>
  <dc:creator>enchance</dc:creator>
  <cp:lastModifiedBy>enchance</cp:lastModifiedBy>
  <cp:revision>193</cp:revision>
  <dcterms:created xsi:type="dcterms:W3CDTF">2006-08-16T00:00:00Z</dcterms:created>
  <dcterms:modified xsi:type="dcterms:W3CDTF">2012-11-11T06:07:58Z</dcterms:modified>
</cp:coreProperties>
</file>